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62" r:id="rId2"/>
    <p:sldId id="286" r:id="rId3"/>
    <p:sldId id="264" r:id="rId4"/>
    <p:sldId id="287" r:id="rId5"/>
    <p:sldId id="288" r:id="rId6"/>
    <p:sldId id="289" r:id="rId7"/>
    <p:sldId id="266" r:id="rId8"/>
    <p:sldId id="292" r:id="rId9"/>
    <p:sldId id="323" r:id="rId10"/>
    <p:sldId id="337" r:id="rId11"/>
    <p:sldId id="324" r:id="rId12"/>
    <p:sldId id="338" r:id="rId13"/>
    <p:sldId id="298" r:id="rId14"/>
    <p:sldId id="325" r:id="rId15"/>
    <p:sldId id="326" r:id="rId16"/>
    <p:sldId id="339" r:id="rId17"/>
    <p:sldId id="327" r:id="rId18"/>
    <p:sldId id="328" r:id="rId19"/>
    <p:sldId id="340" r:id="rId20"/>
    <p:sldId id="335" r:id="rId21"/>
    <p:sldId id="341" r:id="rId22"/>
    <p:sldId id="334" r:id="rId23"/>
    <p:sldId id="336" r:id="rId24"/>
    <p:sldId id="263" r:id="rId25"/>
  </p:sldIdLst>
  <p:sldSz cx="9144000" cy="5143500" type="screen16x9"/>
  <p:notesSz cx="6858000" cy="9144000"/>
  <p:embeddedFontLst>
    <p:embeddedFont>
      <p:font typeface="Oxygen Light" panose="020B0604020202020204" charset="0"/>
      <p:regular r:id="rId28"/>
      <p:bold r:id="rId29"/>
    </p:embeddedFont>
    <p:embeddedFont>
      <p:font typeface="Book Antiqua" panose="02040602050305030304" pitchFamily="18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Zilla Slab SemiBold" panose="020B0604020202020204" charset="0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410"/>
    <a:srgbClr val="000000"/>
    <a:srgbClr val="FFFCFC"/>
    <a:srgbClr val="FFF7F7"/>
    <a:srgbClr val="FFF3F3"/>
    <a:srgbClr val="FFD9D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05A473-A67A-4E67-B12D-D377399AE1F6}">
  <a:tblStyle styleId="{7405A473-A67A-4E67-B12D-D377399AE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3CEEE4-EA1C-4687-B06A-87DD94B0C2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470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AAA20-3974-4D01-9B69-48562FAD436B}" type="datetimeFigureOut">
              <a:rPr lang="en-US" smtClean="0"/>
              <a:pPr/>
              <a:t>5/8/2023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hjhjhjhjhj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3DBC7-FCB8-4512-AF07-C9AF386403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9452367"/>
      </p:ext>
    </p:extLst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35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751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6615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559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5175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179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86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542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16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90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23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908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331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165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4998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25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72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7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49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01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72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46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4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3917627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</p:sldLayoutIdLst>
  <p:transition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539797" y="1326385"/>
            <a:ext cx="7992888" cy="7538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3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Theory of Algebraic Structure in Proof Assistant Systems</a:t>
            </a:r>
            <a:endParaRPr sz="36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294967295"/>
          </p:nvPr>
        </p:nvSpPr>
        <p:spPr>
          <a:xfrm>
            <a:off x="500034" y="3214692"/>
            <a:ext cx="4242000" cy="12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112" name="Google Shape;112;p19"/>
          <p:cNvSpPr/>
          <p:nvPr/>
        </p:nvSpPr>
        <p:spPr>
          <a:xfrm>
            <a:off x="8637797" y="4731990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Subtitle 4"/>
          <p:cNvSpPr txBox="1">
            <a:spLocks/>
          </p:cNvSpPr>
          <p:nvPr/>
        </p:nvSpPr>
        <p:spPr>
          <a:xfrm>
            <a:off x="1738282" y="1671367"/>
            <a:ext cx="4800601" cy="42862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014642A2-45B9-DC4F-B017-6D7A1CD61631}"/>
              </a:ext>
            </a:extLst>
          </p:cNvPr>
          <p:cNvSpPr txBox="1">
            <a:spLocks/>
          </p:cNvSpPr>
          <p:nvPr/>
        </p:nvSpPr>
        <p:spPr>
          <a:xfrm>
            <a:off x="1928794" y="2765622"/>
            <a:ext cx="5047807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Akshobhya Katte Madhusudana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Supervisor: Dr. Jacques Carette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Department of Computing and Software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McMaster University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1412" y="0"/>
            <a:ext cx="6289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600" b="1" dirty="0">
              <a:ln w="1905"/>
              <a:solidFill>
                <a:srgbClr val="FF33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4414" y="3214692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52" name="AutoShape 4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4" name="AutoShape 6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72" y="6210"/>
            <a:ext cx="1440160" cy="875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4" y="43908"/>
            <a:ext cx="1235838" cy="1235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7411" y="1447006"/>
                <a:ext cx="422057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cancellative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cancellative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z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1" y="1447006"/>
                <a:ext cx="4220573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723" t="-1382" b="-36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7411" y="3143017"/>
                <a:ext cx="20338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endParaRPr lang="en-IN" sz="1600" b="1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1" y="3143017"/>
                <a:ext cx="2033893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497" t="-1382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9/23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466" y="1428199"/>
            <a:ext cx="3940006" cy="3364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05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8410" y="1477966"/>
                <a:ext cx="559571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loop is called middle </a:t>
                </a:r>
                <a:r>
                  <a:rPr lang="en-US" sz="1600" b="1" dirty="0" err="1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if it satisfies the identity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)·(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·((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600" b="1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600" b="1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Middle </a:t>
                </a:r>
                <a:r>
                  <a:rPr lang="en-US" sz="1600" b="1" dirty="0" err="1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US" sz="1600" b="1" dirty="0" err="1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ol</a:t>
                </a:r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loop: </a:t>
                </a:r>
                <a:endParaRPr lang="en-IN" sz="1600" i="1" dirty="0" smtClean="0">
                  <a:solidFill>
                    <a:srgbClr val="33941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10" y="1477966"/>
                <a:ext cx="5595718" cy="2554545"/>
              </a:xfrm>
              <a:prstGeom prst="rect">
                <a:avLst/>
              </a:prstGeom>
              <a:blipFill rotWithShape="0">
                <a:blip r:embed="rId3"/>
                <a:stretch>
                  <a:fillRect l="-545" t="-714" b="-11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eme: &quot;I need proof&quot; - All Templates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79662"/>
            <a:ext cx="2808312" cy="235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10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5625"/>
                <a:ext cx="428396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loop is called 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·((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loop is called 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))=(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))·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left-right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is called a </a:t>
                </a:r>
                <a:r>
                  <a:rPr lang="en-US" sz="16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5625"/>
                <a:ext cx="4283968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711" t="-888" b="-8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44008" y="1419621"/>
                <a:ext cx="432048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IN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alternative: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alternative: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Flexible: 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419621"/>
                <a:ext cx="4320480" cy="1815882"/>
              </a:xfrm>
              <a:prstGeom prst="rect">
                <a:avLst/>
              </a:prstGeom>
              <a:blipFill rotWithShape="0">
                <a:blip r:embed="rId4"/>
                <a:stretch>
                  <a:fillRect l="-846" t="-1007" b="-2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11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771" y="3363837"/>
            <a:ext cx="4181921" cy="12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Ring </a:t>
                </a:r>
                <a14:m>
                  <m:oMath xmlns:m="http://schemas.openxmlformats.org/officeDocument/2006/math"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</m:t>
                    </m:r>
                    <m:r>
                      <a:rPr lang="en-US" sz="1600" b="1" i="1" u="sng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,+,∗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1" i="1" u="sng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1" i="1" u="sng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1600" b="1" i="1" u="sng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b="1" i="1" u="sng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an </a:t>
                </a:r>
                <a:r>
                  <a:rPr lang="en-US" sz="1600" dirty="0" err="1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 err="1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belianGroup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8"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Inverse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)=0=(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* is a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monoid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∗1)=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Multiplication distributes over addition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Annihilating zero: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∗0)=0=(0∗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747" t="-600" b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Semigroup</a:t>
                </a:r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is a Magma with associative property.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</m:oMath>
                  </m:oMathPara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Commutative Semigroup:</a:t>
                </a:r>
                <a:endParaRPr lang="en-US" sz="1600" b="1" i="1" u="sng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that satisfies commutative property is called commutative semigroup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16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747" t="-794" r="-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12/23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7504" y="1446264"/>
                <a:ext cx="4608512" cy="3274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Composition of homomorphism is homomorphic: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·1 </m:t>
                        </m:r>
                        <m:r>
                          <a:rPr lang="en-US" sz="16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·</m:t>
                          </m:r>
                          <m:r>
                            <a:rPr lang="en-US" sz="160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IN" sz="1600" b="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en-IN" sz="1600" b="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en-IN" sz="1600" b="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  <m:r>
                          <a:rPr lang="en-US" sz="1600" i="1" baseline="-25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  <m:r>
                            <a:rPr lang="en-US" sz="160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endParaRPr lang="en-US" sz="1600" i="1" baseline="-25000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1600" i="1" baseline="-250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IN" sz="1600" b="0" i="1" baseline="30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algn="just"/>
                <a:r>
                  <a:rPr lang="en-US" sz="1600" dirty="0" smtClean="0">
                    <a:solidFill>
                      <a:srgbClr val="002060"/>
                    </a:solidFill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600" i="1" baseline="30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algn="just"/>
                <a:r>
                  <a:rPr lang="en-US" sz="1600" dirty="0" smtClean="0">
                    <a:solidFill>
                      <a:srgbClr val="002060"/>
                    </a:solidFill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−1 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46264"/>
                <a:ext cx="4608512" cy="3274614"/>
              </a:xfrm>
              <a:prstGeom prst="rect">
                <a:avLst/>
              </a:prstGeom>
              <a:blipFill rotWithShape="0">
                <a:blip r:embed="rId3"/>
                <a:stretch>
                  <a:fillRect l="-794" t="-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0" name="Picture 20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197998"/>
            <a:ext cx="4912415" cy="16400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8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13/23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490" y="1465823"/>
                <a:ext cx="437951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semigroup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alternative: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alternative: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Flexible: 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1465823"/>
                <a:ext cx="4379518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695" t="-1376" b="-3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4490" y="3209990"/>
                <a:ext cx="496855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commutative semigroup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Middle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3209990"/>
                <a:ext cx="4968552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613" t="-1705" b="-6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14/23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546" y="1581532"/>
            <a:ext cx="4217839" cy="16551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411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7504" y="1629217"/>
                <a:ext cx="29523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Ring without 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)=−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s-E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629217"/>
                <a:ext cx="295232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240" t="-2190" b="-5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504" y="2931790"/>
                <a:ext cx="341987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)−(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931790"/>
                <a:ext cx="3419873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070" t="-1382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15/23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539191"/>
            <a:ext cx="4278357" cy="31027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3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Kleene Algebra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 idempotent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:r>
                  <a:rPr lang="en-US" sz="1600" baseline="300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∗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operator such that: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015" t="-1163" b="-2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Idempotent </a:t>
                </a:r>
                <a:r>
                  <a:rPr lang="en-US" sz="1600" b="1" i="1" u="sng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IN" sz="1600" b="1" i="1" u="sng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is an idempotent commutative monoid:</a:t>
                </a:r>
              </a:p>
              <a:p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Identity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IN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Commutativity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Idempotent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Multiplication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·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is a monoid: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Identity: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·1)=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distributes over multiplication 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Left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Right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Annihilating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zero: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·0)=0=(0·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596" t="-556" b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16/23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17/23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653" y="1528365"/>
                <a:ext cx="368925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Kleene Algebra: </a:t>
                </a:r>
                <a:endParaRPr lang="en-US" sz="1600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3" y="1528365"/>
                <a:ext cx="368925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992" t="-1007" b="-2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-1" r="1619" b="3031"/>
          <a:stretch/>
        </p:blipFill>
        <p:spPr>
          <a:xfrm>
            <a:off x="3086412" y="1784638"/>
            <a:ext cx="5859824" cy="24432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32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96" y="1296293"/>
                <a:ext cx="9001000" cy="205081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Kleene Algebra: </a:t>
                </a:r>
                <a:endParaRPr lang="en-US" sz="1600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</m:t>
                    </m:r>
                  </m:oMath>
                </a14:m>
                <a:endParaRPr lang="en-IN" sz="1600" i="1" baseline="300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baseline="30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296293"/>
                <a:ext cx="9001000" cy="2050818"/>
              </a:xfrm>
              <a:prstGeom prst="rect">
                <a:avLst/>
              </a:prstGeom>
              <a:blipFill rotWithShape="0">
                <a:blip r:embed="rId3"/>
                <a:stretch>
                  <a:fillRect l="-407" t="-893" b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'm still not convinced Give us more proof - Your meme is bad and you  should feel bad - Zoidberg | Make a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42237"/>
            <a:ext cx="3444820" cy="25836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21" name="TextBox 2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18/23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6749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Contents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402" y="917612"/>
            <a:ext cx="8579094" cy="37856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2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Definitions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Algebraic structure in proof systems - Survey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Quasigroup and Loop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Semigroup and Ring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Kleene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Problem in programming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470326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1/23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707654"/>
            <a:ext cx="8720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5 problems in programming algebra:</a:t>
            </a:r>
          </a:p>
          <a:p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but structurally different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Quasigroups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Ambiguity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naming e.g. Ring and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(*-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semigroup/*-monoid). 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Redundant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 in structural inheritance: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semiring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(+-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commutativeMonoid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*-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monoid).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Identical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e.g. Bounded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semilattice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Idempotent commutative monoid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19/23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522" y="1425199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Family Algebra:</a:t>
            </a:r>
          </a:p>
          <a:p>
            <a:endParaRPr lang="en-IN" i="1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i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IN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- AND decomposition (Consists of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)</a:t>
            </a:r>
          </a:p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	- OR decomposition</a:t>
            </a:r>
          </a:p>
          <a:p>
            <a:endParaRPr lang="en-IN" i="1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20/23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52" y="2264396"/>
            <a:ext cx="1380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02252" y="1807196"/>
            <a:ext cx="129844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445342" y="2054084"/>
            <a:ext cx="429387" cy="4389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52" y="2931908"/>
            <a:ext cx="1380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252" y="2474708"/>
            <a:ext cx="129844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>
            <a:off x="445342" y="2721596"/>
            <a:ext cx="429387" cy="4389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>
            <a:off x="577931" y="2057082"/>
            <a:ext cx="393670" cy="334557"/>
          </a:xfrm>
          <a:prstGeom prst="arc">
            <a:avLst>
              <a:gd name="adj1" fmla="val 16466015"/>
              <a:gd name="adj2" fmla="val 114241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223" y="1563638"/>
            <a:ext cx="5239265" cy="295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26" y="3324332"/>
                <a:ext cx="456957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𝐸𝑞𝑢𝑖𝑣𝑎𝑙𝑒𝑛𝑐𝑒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𝑅𝑒𝑓𝑙𝑒𝑥𝑖𝑣𝑒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𝑆𝑦𝑚𝑚𝑒𝑡𝑟𝑖𝑐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𝑇𝑟𝑎𝑛𝑠𝑖𝑡𝑖𝑣𝑒</m:t>
                    </m:r>
                  </m:oMath>
                </a14:m>
                <a:endParaRPr lang="en-IN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𝐶𝑜𝑛𝑔𝑟𝑢𝑒𝑛𝑡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𝑆𝑒𝑚𝑖𝑔𝑟𝑜𝑢𝑝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𝐴𝑠𝑠𝑜𝑐𝑖𝑎𝑡𝑖𝑣𝑖𝑡𝑦</m:t>
                    </m:r>
                  </m:oMath>
                </a14:m>
                <a:endParaRPr lang="en-IN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" y="3324332"/>
                <a:ext cx="4569574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133" b="-40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7504" y="1419272"/>
                <a:ext cx="475252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			</a:t>
                </a:r>
              </a:p>
              <a:p>
                <a:r>
                  <a:rPr lang="en-US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	- </a:t>
                </a:r>
                <a:r>
                  <a:rPr lang="en-US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XOR decomposition</a:t>
                </a:r>
              </a:p>
              <a:p>
                <a:endParaRPr lang="en-US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𝑅𝑒𝑓𝑙𝑒𝑥𝑖𝑣𝑒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𝑆𝑦𝑚𝑚𝑒𝑡𝑟𝑖𝑐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𝑇𝑟𝑎𝑛𝑠𝑖𝑡𝑖𝑣𝑒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𝐶𝑜𝑛𝑔𝑟𝑢𝑒𝑛𝑡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𝑄𝑢𝑎𝑠𝑖𝑔𝑟𝑜𝑢𝑝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</m:oMath>
                </a14:m>
                <a:endParaRPr lang="en-IN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𝑀𝑎𝑔𝑚𝑎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· (</m:t>
                      </m:r>
                      <m:r>
                        <a:rPr lang="en-US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𝐿𝑎𝑡𝑖𝑛</m:t>
                      </m:r>
                      <m:r>
                        <a:rPr lang="en-IN" b="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𝑆𝑞𝑢𝑎𝑟𝑒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𝑃𝑟𝑜𝑝𝑒𝑟𝑡𝑦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⊕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𝐷𝑖𝑣𝑖𝑠𝑖𝑜𝑛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19272"/>
                <a:ext cx="4752528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848" y="1753882"/>
            <a:ext cx="6308661" cy="2951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21/23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Diamond 19"/>
          <p:cNvSpPr/>
          <p:nvPr/>
        </p:nvSpPr>
        <p:spPr>
          <a:xfrm>
            <a:off x="117293" y="1529854"/>
            <a:ext cx="722376" cy="44805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5758774" y="2101174"/>
            <a:ext cx="402077" cy="32426"/>
          </a:xfrm>
          <a:custGeom>
            <a:avLst/>
            <a:gdLst>
              <a:gd name="connsiteX0" fmla="*/ 0 w 402077"/>
              <a:gd name="connsiteY0" fmla="*/ 6486 h 32426"/>
              <a:gd name="connsiteX1" fmla="*/ 32426 w 402077"/>
              <a:gd name="connsiteY1" fmla="*/ 12971 h 32426"/>
              <a:gd name="connsiteX2" fmla="*/ 51881 w 402077"/>
              <a:gd name="connsiteY2" fmla="*/ 19456 h 32426"/>
              <a:gd name="connsiteX3" fmla="*/ 136188 w 402077"/>
              <a:gd name="connsiteY3" fmla="*/ 32426 h 32426"/>
              <a:gd name="connsiteX4" fmla="*/ 330741 w 402077"/>
              <a:gd name="connsiteY4" fmla="*/ 25941 h 32426"/>
              <a:gd name="connsiteX5" fmla="*/ 369652 w 402077"/>
              <a:gd name="connsiteY5" fmla="*/ 12971 h 32426"/>
              <a:gd name="connsiteX6" fmla="*/ 402077 w 402077"/>
              <a:gd name="connsiteY6" fmla="*/ 0 h 3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077" h="32426">
                <a:moveTo>
                  <a:pt x="0" y="6486"/>
                </a:moveTo>
                <a:cubicBezTo>
                  <a:pt x="10809" y="8648"/>
                  <a:pt x="21732" y="10298"/>
                  <a:pt x="32426" y="12971"/>
                </a:cubicBezTo>
                <a:cubicBezTo>
                  <a:pt x="39058" y="14629"/>
                  <a:pt x="45249" y="17798"/>
                  <a:pt x="51881" y="19456"/>
                </a:cubicBezTo>
                <a:cubicBezTo>
                  <a:pt x="81590" y="26883"/>
                  <a:pt x="104687" y="28488"/>
                  <a:pt x="136188" y="32426"/>
                </a:cubicBezTo>
                <a:cubicBezTo>
                  <a:pt x="201039" y="30264"/>
                  <a:pt x="266078" y="31329"/>
                  <a:pt x="330741" y="25941"/>
                </a:cubicBezTo>
                <a:cubicBezTo>
                  <a:pt x="344366" y="24806"/>
                  <a:pt x="356682" y="17294"/>
                  <a:pt x="369652" y="12971"/>
                </a:cubicBezTo>
                <a:cubicBezTo>
                  <a:pt x="393692" y="4958"/>
                  <a:pt x="382994" y="9543"/>
                  <a:pt x="402077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10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Conclusion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419272"/>
            <a:ext cx="90730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Define the scope by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Theory of Algebraic structures in Agda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Analyze problems that arise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Extend product family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Generated libraries to standard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More concrete definitions of constructs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609796"/>
            <a:ext cx="3481331" cy="26102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22/23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236186"/>
            <a:ext cx="3168352" cy="37054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4" y="195486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>
                <a:solidFill>
                  <a:srgbClr val="002060"/>
                </a:solidFill>
              </a:rPr>
              <a:t>Questions?</a:t>
            </a:r>
            <a:endParaRPr lang="en-IN" sz="6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Introduction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453797"/>
            <a:ext cx="4865574" cy="3273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3186" y="1458428"/>
            <a:ext cx="41887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the early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19th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century, m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athematicians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 discovered how to solve polynomial equation of up-to degree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Galois used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to determine the solvability of polynomial equations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800" b="1" i="1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b="1" i="1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b="1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Algebraic structure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 of a set A,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collection of operations on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finite set of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axioms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these operations must satisfy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Introduction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="" xmlns:a16="http://schemas.microsoft.com/office/drawing/2014/main" id="{79EFFA19-4349-40E3-9F03-37750F786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3712"/>
            <a:ext cx="9144000" cy="341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just">
              <a:buClrTx/>
            </a:pPr>
            <a:r>
              <a:rPr lang="en-US" altLang="en-US" sz="1800" b="1" i="1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Proof assistant system</a:t>
            </a:r>
            <a:r>
              <a:rPr lang="en-US" altLang="en-US" sz="1800" b="1" i="1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: </a:t>
            </a:r>
            <a:r>
              <a:rPr lang="en-US" alt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Proof assistants </a:t>
            </a: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are </a:t>
            </a:r>
            <a:r>
              <a:rPr lang="en-US" alt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software </a:t>
            </a: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tool to assist with the development of formal proofs by human-machine collaboration</a:t>
            </a:r>
            <a:endParaRPr lang="en-US" altLang="en-US" sz="1800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b="1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b="1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Why proof?</a:t>
            </a:r>
          </a:p>
          <a:p>
            <a:pPr marL="400050" indent="-40005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proof convinces the reader that the statement is correct. 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00050" indent="-40005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proof explains why the statement is correct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  <a:p>
            <a:pPr algn="just">
              <a:buClrTx/>
            </a:pPr>
            <a:endParaRPr lang="en-US" altLang="en-US" sz="1800" b="1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We contribute to the Agda standard library, a proof assistant system, so it can be</a:t>
            </a:r>
          </a:p>
          <a:p>
            <a:pPr algn="just">
              <a:buClrTx/>
            </a:pP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extended to other relevant fields of algebra.</a:t>
            </a:r>
            <a:endParaRPr lang="en-US" altLang="en-US" sz="1800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dirty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Agda </a:t>
            </a:r>
            <a:r>
              <a:rPr lang="en-US" alt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standard library includes </a:t>
            </a: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many useful definitions and theorems about basic data structures, such as natural numbers, lists, and vectors.</a:t>
            </a:r>
            <a:endParaRPr lang="en-US" altLang="en-US" sz="1800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3/23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Equivalence Relation: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on set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subset on </a:t>
                </a:r>
                <a:r>
                  <a:rPr lang="en-IN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×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equivalence if it is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:{(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):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:∀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𝑥𝑅𝑦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⇐⇒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𝑦𝑅𝑥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in a relation, if every element in domain is mapped to only one element in the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codomain, then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we call it a function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f is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injective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)⇒ 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 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is called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surjective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given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function is called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bijective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it is both injective and surjective.</a:t>
                </a:r>
                <a:endParaRPr lang="en-US" alt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blipFill rotWithShape="0">
                <a:blip r:embed="rId3"/>
                <a:stretch>
                  <a:fillRect l="-600" t="-1163" r="-533" b="-21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Type: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type (or language) of the algebra is a set of function symbols. Each member of this set is assigned a positive number that is the arity of the member.</a:t>
                </a: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Morphism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are two algebras of same type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then a homomorphism is defined as a mapping α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to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such that: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 </m:t>
                    </m:r>
                    <m:r>
                      <a:rPr lang="en-US" sz="18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homomorphism,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satisfies one-to-one mapping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morphism 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called 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</a:t>
                </a: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bijection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to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called an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isomorphism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>
                  <a:buClrTx/>
                </a:pPr>
                <a:endParaRPr 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>
                  <a:buClrTx/>
                </a:pP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Composition: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A, 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the composition of morphisms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denoted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by the function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is defined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)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),∀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endParaRPr lang="en-US" alt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blipFill rotWithShape="0">
                <a:blip r:embed="rId3"/>
                <a:stretch>
                  <a:fillRect l="-602" t="-1071" r="-937" b="-19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5/23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719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Algebraic Structures in Proof Systems - Survey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</a:t>
            </a: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Kleene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49481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 Systems: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Agda 2:Agda standard library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Coq: Mathematical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Idris 2 – library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 3 –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Mathlib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web crawler to skim the source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clickable table that takes to definition of the structures in the source code.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6/23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magma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has a set equipped with a single binary operation that must be closed by definition.</a:t>
                </a:r>
              </a:p>
              <a:p>
                <a:endPara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can be defined as a magma with left and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division identities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IN" sz="1800" b="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</a:t>
                </a:r>
                <a:r>
                  <a:rPr lang="en-US" sz="18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that has identity element. The identity axiom is given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IN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862" t="-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563638"/>
            <a:ext cx="3499884" cy="31683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7/23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" y="3107640"/>
            <a:ext cx="907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Homomorphism of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</a:t>
            </a:r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3"/>
          <a:srcRect l="1982" t="4015" r="890" b="4042"/>
          <a:stretch/>
        </p:blipFill>
        <p:spPr>
          <a:xfrm>
            <a:off x="5097604" y="2571750"/>
            <a:ext cx="3794876" cy="17038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4"/>
          <a:srcRect l="4793" t="2697" r="4200"/>
          <a:stretch/>
        </p:blipFill>
        <p:spPr>
          <a:xfrm>
            <a:off x="271236" y="3460216"/>
            <a:ext cx="4680520" cy="1016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8/23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24" y="1559993"/>
            <a:ext cx="4259560" cy="1259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414" y="1558266"/>
            <a:ext cx="4154066" cy="72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more template">
  <a:themeElements>
    <a:clrScheme name="Custom 347">
      <a:dk1>
        <a:srgbClr val="011733"/>
      </a:dk1>
      <a:lt1>
        <a:srgbClr val="FFFFFF"/>
      </a:lt1>
      <a:dk2>
        <a:srgbClr val="889597"/>
      </a:dk2>
      <a:lt2>
        <a:srgbClr val="EBEEEA"/>
      </a:lt2>
      <a:accent1>
        <a:srgbClr val="BCF6A7"/>
      </a:accent1>
      <a:accent2>
        <a:srgbClr val="18A88D"/>
      </a:accent2>
      <a:accent3>
        <a:srgbClr val="11606D"/>
      </a:accent3>
      <a:accent4>
        <a:srgbClr val="1A4EB9"/>
      </a:accent4>
      <a:accent5>
        <a:srgbClr val="9E87D8"/>
      </a:accent5>
      <a:accent6>
        <a:srgbClr val="E498C6"/>
      </a:accent6>
      <a:hlink>
        <a:srgbClr val="116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10509</TotalTime>
  <Words>2430</Words>
  <Application>Microsoft Office PowerPoint</Application>
  <PresentationFormat>On-screen Show (16:9)</PresentationFormat>
  <Paragraphs>488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Oxygen Light</vt:lpstr>
      <vt:lpstr>Book Antiqua</vt:lpstr>
      <vt:lpstr>Droid Sans Fallback</vt:lpstr>
      <vt:lpstr>Calibri</vt:lpstr>
      <vt:lpstr>Cambria Math</vt:lpstr>
      <vt:lpstr>Zilla Slab SemiBold</vt:lpstr>
      <vt:lpstr>Arial</vt:lpstr>
      <vt:lpstr>Wingdings</vt:lpstr>
      <vt:lpstr>Whitmore template</vt:lpstr>
      <vt:lpstr>Theory of Algebraic Structure in Proof Assistant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Thotas</dc:creator>
  <cp:lastModifiedBy>Dell</cp:lastModifiedBy>
  <cp:revision>192</cp:revision>
  <dcterms:modified xsi:type="dcterms:W3CDTF">2023-05-08T21:08:51Z</dcterms:modified>
</cp:coreProperties>
</file>